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67" r:id="rId4"/>
    <p:sldId id="268" r:id="rId5"/>
    <p:sldId id="261" r:id="rId6"/>
    <p:sldId id="265" r:id="rId7"/>
    <p:sldId id="259" r:id="rId8"/>
    <p:sldId id="270" r:id="rId9"/>
    <p:sldId id="269" r:id="rId10"/>
    <p:sldId id="266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8DC89-4406-4226-AF5B-4EAFEBA00CFE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B014-C9E7-4FA0-BB77-019094ED3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07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8C1-159A-4EFF-A21F-773A46F1FE6A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46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822-385D-4457-81A2-14DC8679115B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14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D571-8066-48BC-8DA0-B5EB5052D7EC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68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206D-5685-4D2B-8D15-AFB60D690576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2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E7B0-7047-46EC-87B2-6471E0202D7F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95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42BA-BBD7-4DED-8239-5466ABB0A9AD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48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2284-F48A-4B09-B8B2-9126AD164EFF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207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D02B-42D2-4A9A-89D2-5ED8DEAF0ED2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42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7AA5-2DDB-47DE-AD67-DF1BFCCC99A9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61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395E-6A0B-4FEA-A207-DC7170C84DE7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76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CE38-659B-44A0-A4F9-F1A989C21516}" type="datetime1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3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995F-2300-4582-A5B0-513CE4CCCF68}" type="datetime1">
              <a:rPr lang="fr-FR" smtClean="0"/>
              <a:t>16/02/2021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75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A8B6-A76B-4986-A8E8-C897F20332C2}" type="datetime1">
              <a:rPr lang="fr-FR" smtClean="0"/>
              <a:t>16/02/2021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14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ED6E-B72A-46F7-9BB5-1D243FC18848}" type="datetime1">
              <a:rPr lang="fr-FR" smtClean="0"/>
              <a:t>16/02/2021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21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69AD-4AA5-4CCB-80CD-6967DD71888D}" type="datetime1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17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47-AEAA-4907-B7AC-8521024DFF8F}" type="datetime1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 XXX CRCRC-Oc responsable de site territorial du XXX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12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08DD-3071-46C3-B09B-017E3FE35673}" type="datetime1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Dr XXX CRCRC-Oc responsable de site territorial du 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854346-D52C-42E1-B68C-E0AB9B4FC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29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facebook.com/crcdcOC/" TargetMode="External"/><Relationship Id="rId7" Type="http://schemas.openxmlformats.org/officeDocument/2006/relationships/hyperlink" Target="https://www.instagram.com/depistage_cancers_occitanie/?hl=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twitter.com/CRCDCoccitanie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ccitanie-depistagecancer.fr/outils-a-telecharg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LLdaVPdas" TargetMode="External"/><Relationship Id="rId2" Type="http://schemas.openxmlformats.org/officeDocument/2006/relationships/hyperlink" Target="https://www.youtube.com/watch?v=uO9gBwoSG9k&amp;feature=emb_log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ccitanie-depistagecancer.fr/outils-a-telecharger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1823" y="358137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rgbClr val="871454"/>
                </a:solidFill>
                <a:latin typeface="Verlag Bold" pitchFamily="50" charset="0"/>
              </a:rPr>
              <a:t>KIT COMMUNICATION</a:t>
            </a:r>
          </a:p>
          <a:p>
            <a:pPr algn="l"/>
            <a:r>
              <a:rPr lang="fr-FR" sz="2400" dirty="0" smtClean="0">
                <a:solidFill>
                  <a:srgbClr val="871454"/>
                </a:solidFill>
                <a:latin typeface="Verlag Bold" pitchFamily="50" charset="0"/>
              </a:rPr>
              <a:t>DEPISTAGE DU CANCER COLORECTAL</a:t>
            </a:r>
            <a:endParaRPr lang="fr-FR" sz="2400" dirty="0">
              <a:solidFill>
                <a:srgbClr val="871454"/>
              </a:solidFill>
              <a:latin typeface="Verlag Bold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0"/>
            <a:ext cx="2638425" cy="14769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FA151BD-5DA0-4660-A064-A9C037DFD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8811">
            <a:off x="9992742" y="161102"/>
            <a:ext cx="1966811" cy="19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0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0F125B-1D81-404F-B05F-455189538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i="0" dirty="0">
                <a:effectLst/>
                <a:latin typeface="Verlag Light" pitchFamily="2" charset="0"/>
              </a:rPr>
              <a:t>Merci pour votre implication</a:t>
            </a:r>
            <a:br>
              <a:rPr lang="fr-FR" b="0" i="0" dirty="0">
                <a:effectLst/>
                <a:latin typeface="Verlag Light" pitchFamily="2" charset="0"/>
              </a:rPr>
            </a:br>
            <a:endParaRPr lang="fr-FR" dirty="0">
              <a:latin typeface="Verlag Light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3C49F32-656F-4454-B9A5-7C429552B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16" y="3949199"/>
            <a:ext cx="8242037" cy="1096899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871454"/>
                </a:solidFill>
                <a:latin typeface="Verlag Bold" pitchFamily="50" charset="0"/>
              </a:rPr>
              <a:t>Le contexte COVID-19 ne doit pas être un frein au dépistage des cancers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E9840F3-C2B0-4F59-BA8E-CFFDF2964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8638">
            <a:off x="9992742" y="161102"/>
            <a:ext cx="1966811" cy="1966811"/>
          </a:xfrm>
          <a:prstGeom prst="rect">
            <a:avLst/>
          </a:prstGeom>
        </p:spPr>
      </p:pic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xmlns="" id="{83989500-3EB0-4D8C-BD4C-1BE7AFC9C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8" y="5988197"/>
            <a:ext cx="1772254" cy="602566"/>
          </a:xfrm>
          <a:prstGeom prst="rect">
            <a:avLst/>
          </a:prstGeom>
        </p:spPr>
      </p:pic>
      <p:pic>
        <p:nvPicPr>
          <p:cNvPr id="9" name="Image 8">
            <a:hlinkClick r:id="rId5"/>
            <a:extLst>
              <a:ext uri="{FF2B5EF4-FFF2-40B4-BE49-F238E27FC236}">
                <a16:creationId xmlns:a16="http://schemas.microsoft.com/office/drawing/2014/main" xmlns="" id="{9D754797-AD26-4255-8C75-FC7718BD5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60" y="5903192"/>
            <a:ext cx="1393725" cy="687571"/>
          </a:xfrm>
          <a:prstGeom prst="rect">
            <a:avLst/>
          </a:prstGeom>
        </p:spPr>
      </p:pic>
      <p:pic>
        <p:nvPicPr>
          <p:cNvPr id="1026" name="Picture 2" descr="Instagram Logo transparent PNG - StickPNG">
            <a:hlinkClick r:id="rId7"/>
            <a:extLst>
              <a:ext uri="{FF2B5EF4-FFF2-40B4-BE49-F238E27FC236}">
                <a16:creationId xmlns:a16="http://schemas.microsoft.com/office/drawing/2014/main" xmlns="" id="{23359F1D-398C-4650-A1FB-D231D4AF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53" y="5978065"/>
            <a:ext cx="688861" cy="6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6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617209F-2C02-4F3F-BABD-1C6A9C8B7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66" y="4295055"/>
            <a:ext cx="3975359" cy="24867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2866FA-6C6F-458D-9B36-DB410CB2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884" y="816638"/>
            <a:ext cx="8596668" cy="1320800"/>
          </a:xfrm>
        </p:spPr>
        <p:txBody>
          <a:bodyPr/>
          <a:lstStyle/>
          <a:p>
            <a:r>
              <a:rPr lang="fr-FR" b="1" dirty="0">
                <a:latin typeface="Verlag Light" pitchFamily="2" charset="0"/>
              </a:rPr>
              <a:t>MARS BLEU</a:t>
            </a:r>
            <a:r>
              <a:rPr lang="fr-FR" dirty="0">
                <a:latin typeface="Verlag Light" pitchFamily="2" charset="0"/>
              </a:rPr>
              <a:t/>
            </a:r>
            <a:br>
              <a:rPr lang="fr-FR" dirty="0">
                <a:latin typeface="Verlag Light" pitchFamily="2" charset="0"/>
              </a:rPr>
            </a:br>
            <a:r>
              <a:rPr lang="fr-FR" sz="2400" dirty="0">
                <a:solidFill>
                  <a:srgbClr val="871454"/>
                </a:solidFill>
                <a:latin typeface="Verlag Light" pitchFamily="2" charset="0"/>
              </a:rPr>
              <a:t>L</a:t>
            </a:r>
            <a:r>
              <a:rPr lang="fr-FR" sz="2400" dirty="0" smtClean="0">
                <a:solidFill>
                  <a:srgbClr val="871454"/>
                </a:solidFill>
                <a:latin typeface="Verlag Light" pitchFamily="2" charset="0"/>
              </a:rPr>
              <a:t>e </a:t>
            </a:r>
            <a:r>
              <a:rPr lang="fr-FR" sz="2400" dirty="0">
                <a:solidFill>
                  <a:srgbClr val="871454"/>
                </a:solidFill>
                <a:latin typeface="Verlag Light" pitchFamily="2" charset="0"/>
              </a:rPr>
              <a:t>mois de sensibilisation au dépistage du cancer </a:t>
            </a:r>
            <a:r>
              <a:rPr lang="fr-FR" sz="2400" dirty="0" smtClean="0">
                <a:solidFill>
                  <a:srgbClr val="871454"/>
                </a:solidFill>
                <a:latin typeface="Verlag Light" pitchFamily="2" charset="0"/>
              </a:rPr>
              <a:t>colorectal.</a:t>
            </a:r>
            <a:endParaRPr lang="fr-FR" sz="2400" dirty="0">
              <a:solidFill>
                <a:srgbClr val="871454"/>
              </a:solidFill>
              <a:latin typeface="Verlag Light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D01E030-73E5-4F29-91D1-98A58140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42" y="2283681"/>
            <a:ext cx="8596668" cy="3880773"/>
          </a:xfrm>
        </p:spPr>
        <p:txBody>
          <a:bodyPr/>
          <a:lstStyle/>
          <a:p>
            <a:r>
              <a:rPr lang="fr-FR" sz="2800" b="1" dirty="0">
                <a:solidFill>
                  <a:srgbClr val="002060"/>
                </a:solidFill>
                <a:latin typeface="Verlag Light" pitchFamily="2" charset="0"/>
              </a:rPr>
              <a:t>Détecter tôt pour mieux </a:t>
            </a:r>
            <a:r>
              <a:rPr lang="fr-FR" sz="2800" b="1" dirty="0" smtClean="0">
                <a:solidFill>
                  <a:srgbClr val="002060"/>
                </a:solidFill>
                <a:latin typeface="Verlag Light" pitchFamily="2" charset="0"/>
              </a:rPr>
              <a:t>soigner.</a:t>
            </a:r>
            <a:endParaRPr lang="fr-FR" sz="2800" b="1" dirty="0">
              <a:solidFill>
                <a:srgbClr val="002060"/>
              </a:solidFill>
              <a:latin typeface="Verlag Light" pitchFamily="2" charset="0"/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rgbClr val="002060"/>
                </a:solidFill>
                <a:latin typeface="Verlag Light" pitchFamily="2" charset="0"/>
              </a:rPr>
              <a:t>Pour </a:t>
            </a:r>
            <a:r>
              <a:rPr lang="fr-FR" sz="2800" dirty="0">
                <a:solidFill>
                  <a:srgbClr val="002060"/>
                </a:solidFill>
                <a:latin typeface="Verlag Light" pitchFamily="2" charset="0"/>
              </a:rPr>
              <a:t>beaucoup de cancers, plus le diagnostic </a:t>
            </a:r>
            <a:r>
              <a:rPr lang="fr-FR" sz="2800" dirty="0" smtClean="0">
                <a:solidFill>
                  <a:srgbClr val="002060"/>
                </a:solidFill>
                <a:latin typeface="Verlag Light" pitchFamily="2" charset="0"/>
              </a:rPr>
              <a:t>est précoce</a:t>
            </a:r>
            <a:r>
              <a:rPr lang="fr-FR" sz="2800" dirty="0">
                <a:solidFill>
                  <a:srgbClr val="002060"/>
                </a:solidFill>
                <a:latin typeface="Verlag Light" pitchFamily="2" charset="0"/>
              </a:rPr>
              <a:t>, moins les traitements sont lourds et meilleures sont les chances de guérison. L’intérêt du dépistage et du diagnostic précoce est de mieux soigner, mais aussi de limiter les séquelles liées à certains traitements.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6033F3B-2CC0-454E-B3C3-4384EF7E2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2" y="170627"/>
            <a:ext cx="1966811" cy="19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Relais de la campagne de sensibilisation au dépistage du cancer colorectal.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80130"/>
            <a:ext cx="8596668" cy="446527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Article pour votre gazette.</a:t>
            </a:r>
          </a:p>
          <a:p>
            <a:pPr marL="400050" lvl="1" indent="0">
              <a:buNone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Vous trouverez ci-après un article pour vos journaux municipaux, vos réseaux sociaux… 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Parcours dépistage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Campagne sur panneaux lumineux.</a:t>
            </a:r>
          </a:p>
          <a:p>
            <a:pPr marL="360363" indent="0">
              <a:buNone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« 7 phrases clés » pour faire passer le message du dépistage. 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Signature mail solidaire de notre campagne. </a:t>
            </a:r>
          </a:p>
          <a:p>
            <a:pPr marL="360363" indent="0">
              <a:buNone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Emparez-vous de la signature mail pour témoigner de votre soutien tout au long du mois de mars. 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Visuels pour vos réseaux sociaux et sites web. </a:t>
            </a:r>
          </a:p>
          <a:p>
            <a:pPr marL="361950" indent="0">
              <a:buNone/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Bannières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, visuels, de nombreux outils à télécharger. 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Affichage</a:t>
            </a:r>
          </a:p>
          <a:p>
            <a:pPr marL="361950" indent="0">
              <a:buNone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Affiches disponibles en libre téléchargement en ligne. 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Lien vidéos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Eclairage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bleu</a:t>
            </a:r>
          </a:p>
          <a:p>
            <a:pPr marL="360363" indent="0">
              <a:buNone/>
            </a:pP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Peu couteux et facile à mettre en place, vous pouvez illuminer fontaines et bâtiments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publics pour soutenir la campagne de dépistage du cancer colorectal: Mars Bleu. 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20109" y="1610798"/>
            <a:ext cx="567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  <a:latin typeface="Verlag Bold" pitchFamily="50" charset="0"/>
              </a:rPr>
              <a:t>Des outils « clés en main » à votre </a:t>
            </a:r>
            <a:r>
              <a:rPr lang="fr-FR" dirty="0" smtClean="0">
                <a:solidFill>
                  <a:srgbClr val="002060"/>
                </a:solidFill>
                <a:latin typeface="Verlag Bold" pitchFamily="50" charset="0"/>
              </a:rPr>
              <a:t>disposition. </a:t>
            </a:r>
            <a:endParaRPr lang="fr-FR" dirty="0">
              <a:solidFill>
                <a:srgbClr val="002060"/>
              </a:solidFill>
              <a:latin typeface="Verlag Bold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70871" y="6354735"/>
            <a:ext cx="640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2"/>
              </a:rPr>
              <a:t>OUTILS A TÉLÉCHARGER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02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2361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solidFill>
                  <a:schemeClr val="accent2"/>
                </a:solidFill>
              </a:rPr>
              <a:t>Article pour votre gazette</a:t>
            </a:r>
            <a:r>
              <a:rPr lang="fr-FR" sz="3100" dirty="0" smtClean="0">
                <a:solidFill>
                  <a:schemeClr val="accent2"/>
                </a:solidFill>
              </a:rPr>
              <a:t>.</a:t>
            </a:r>
            <a:r>
              <a:rPr lang="fr-FR" sz="1800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77334" y="1371600"/>
            <a:ext cx="9916325" cy="53191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700" b="1" dirty="0">
                <a:solidFill>
                  <a:schemeClr val="accent1"/>
                </a:solidFill>
                <a:latin typeface="Verlag Light" pitchFamily="2" charset="0"/>
              </a:rPr>
              <a:t>Le dépistage organisé du cancer colorectal, un test simple tous les 2 ans qui peut vous sauver la vie.  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Vous </a:t>
            </a: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avez plus de 50 ans ? demandez-le test à votre médecin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.</a:t>
            </a:r>
            <a:endParaRPr lang="fr-FR" sz="1700" dirty="0">
              <a:solidFill>
                <a:schemeClr val="accent1"/>
              </a:solidFill>
              <a:latin typeface="Verlag Light" pitchFamily="2" charset="0"/>
            </a:endParaRPr>
          </a:p>
          <a:p>
            <a:pPr marL="0" indent="0">
              <a:buNone/>
            </a:pP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A l’occasion de la campagne annuelle de sensibilisation « Mars bleu », le CRCDC Occitanie rappelle l’importance du dépistage du cancer colorectal dans la lutte contre le deuxième cancer le plus meurtrier en France. Pour rappel, dépisté à temps, ce cancer peut être guéri dans 9 cas sur 10.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700" b="1" dirty="0">
                <a:solidFill>
                  <a:schemeClr val="accent1"/>
                </a:solidFill>
                <a:latin typeface="Verlag Light" pitchFamily="2" charset="0"/>
              </a:rPr>
              <a:t>En pratique  </a:t>
            </a:r>
          </a:p>
          <a:p>
            <a:pPr marL="0" indent="0">
              <a:buNone/>
            </a:pP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L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e </a:t>
            </a: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CRCDC Occitanie invite par courrier les personnes âgées de 50 à 74 ans, à consulter leur médecin traitant 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afin </a:t>
            </a: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qu'il leur remette un test de dépistage du cancer colorectal après avoir évalué leur niveau de risque. </a:t>
            </a:r>
          </a:p>
          <a:p>
            <a:pPr marL="0" indent="0">
              <a:buNone/>
            </a:pP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Ce test de dépistage est gratuit, simple, indolore et efficace.  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Il est à faire tous les deux ans. Il </a:t>
            </a: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consiste 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à rechercher </a:t>
            </a: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de sang 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occulte (invisible à l’œil nu) dans les selles</a:t>
            </a: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. 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Ce </a:t>
            </a: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prélèvement est à faire chez soi puis à envoyer au laboratoire pour analyse. Tout est prévu dans le 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kit: Mode </a:t>
            </a: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d’emploi, dispositif de prélèvement, enveloppe 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préaffranchie </a:t>
            </a:r>
            <a:r>
              <a:rPr lang="fr-FR" sz="1700" dirty="0">
                <a:solidFill>
                  <a:schemeClr val="accent1"/>
                </a:solidFill>
                <a:latin typeface="Verlag Light" pitchFamily="2" charset="0"/>
              </a:rPr>
              <a:t>pour l’envoi du </a:t>
            </a: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prélèvement. </a:t>
            </a:r>
            <a:endParaRPr lang="fr-FR" sz="1700" dirty="0">
              <a:solidFill>
                <a:schemeClr val="accent1"/>
              </a:solidFill>
              <a:latin typeface="Verlag Light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700" b="1" dirty="0" smtClean="0">
                <a:solidFill>
                  <a:schemeClr val="accent1"/>
                </a:solidFill>
                <a:latin typeface="Verlag Light" pitchFamily="2" charset="0"/>
              </a:rPr>
              <a:t>Détecter tôt pour mieux soigner  </a:t>
            </a:r>
            <a:endParaRPr lang="fr-FR" sz="1700" b="1" dirty="0">
              <a:solidFill>
                <a:schemeClr val="accent1"/>
              </a:solidFill>
              <a:latin typeface="Verlag Light" pitchFamily="2" charset="0"/>
            </a:endParaRPr>
          </a:p>
          <a:p>
            <a:pPr marL="0" indent="0">
              <a:buNone/>
            </a:pPr>
            <a:r>
              <a:rPr lang="fr-FR" sz="1700" dirty="0" smtClean="0">
                <a:solidFill>
                  <a:schemeClr val="accent1"/>
                </a:solidFill>
                <a:latin typeface="Verlag Light" pitchFamily="2" charset="0"/>
              </a:rPr>
              <a:t>L’intérêt du diagnostic précoce est ainsi de mieux soigner, mais aussi de limiter les séquelles liées à certains traitements.</a:t>
            </a:r>
          </a:p>
          <a:p>
            <a:pPr marL="0" indent="0">
              <a:buNone/>
            </a:pPr>
            <a:r>
              <a:rPr lang="fr-FR" sz="1700" b="1" dirty="0" smtClean="0">
                <a:solidFill>
                  <a:srgbClr val="871454"/>
                </a:solidFill>
                <a:latin typeface="Verlag Light" pitchFamily="2" charset="0"/>
              </a:rPr>
              <a:t>Le contexte COVID-19 ne doit pas être un frein au dépistage des cancers.</a:t>
            </a:r>
          </a:p>
          <a:p>
            <a:pPr marL="0" indent="0" algn="r">
              <a:buNone/>
            </a:pPr>
            <a:r>
              <a:rPr lang="fr-FR" sz="1700" b="1" dirty="0" smtClean="0">
                <a:solidFill>
                  <a:schemeClr val="accent1">
                    <a:lumMod val="75000"/>
                  </a:schemeClr>
                </a:solidFill>
                <a:latin typeface="Verlag Light" pitchFamily="2" charset="0"/>
              </a:rPr>
              <a:t>Contact: CRCDC-Occitanie: 0800 801 301 (appel gratuit depuis un poste fixe) </a:t>
            </a:r>
            <a:endParaRPr lang="fr-FR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617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A8CC3AA-9317-4B71-9A91-041E4DADA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19" y="797233"/>
            <a:ext cx="7779905" cy="55010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668558D-2EB6-4541-8B93-92F9BFCC23C6}"/>
              </a:ext>
            </a:extLst>
          </p:cNvPr>
          <p:cNvSpPr txBox="1"/>
          <p:nvPr/>
        </p:nvSpPr>
        <p:spPr>
          <a:xfrm>
            <a:off x="824215" y="288332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871454"/>
                </a:solidFill>
                <a:latin typeface="Verlag Light" pitchFamily="2" charset="0"/>
              </a:rPr>
              <a:t>Pour rappel: LE PARCOURS DÉPISTAGE</a:t>
            </a:r>
            <a:endParaRPr lang="fr-FR" b="1" dirty="0">
              <a:solidFill>
                <a:srgbClr val="871454"/>
              </a:solidFill>
              <a:latin typeface="Verlag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7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809CF3-9FF9-4BC5-BDC0-532FA6D2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accent2"/>
                </a:solidFill>
              </a:rPr>
              <a:t>Campagne sur panneaux lumineux: </a:t>
            </a:r>
            <a:r>
              <a:rPr lang="fr-FR" sz="2800" dirty="0">
                <a:solidFill>
                  <a:schemeClr val="accent2"/>
                </a:solidFill>
              </a:rPr>
              <a:t/>
            </a:r>
            <a:br>
              <a:rPr lang="fr-FR" sz="2800" dirty="0">
                <a:solidFill>
                  <a:schemeClr val="accent2"/>
                </a:solidFill>
              </a:rPr>
            </a:br>
            <a:r>
              <a:rPr lang="fr-FR" sz="2000" dirty="0">
                <a:solidFill>
                  <a:schemeClr val="accent2"/>
                </a:solidFill>
              </a:rPr>
              <a:t>« 7 phrases clés » pour faire passer le message du dépistage. </a:t>
            </a:r>
            <a:r>
              <a:rPr lang="fr-FR" sz="2800" dirty="0">
                <a:solidFill>
                  <a:schemeClr val="accent2"/>
                </a:solidFill>
              </a:rPr>
              <a:t/>
            </a:r>
            <a:br>
              <a:rPr lang="fr-FR" sz="2800" dirty="0">
                <a:solidFill>
                  <a:schemeClr val="accent2"/>
                </a:solidFill>
              </a:rPr>
            </a:br>
            <a:r>
              <a:rPr lang="fr-FR" sz="2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5C78DBF-AF1F-482F-B08A-65FDC59A4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9951"/>
            <a:ext cx="8596668" cy="4201412"/>
          </a:xfrm>
        </p:spPr>
        <p:txBody>
          <a:bodyPr/>
          <a:lstStyle/>
          <a:p>
            <a:r>
              <a:rPr lang="fr-FR" sz="2000" dirty="0" smtClean="0">
                <a:solidFill>
                  <a:srgbClr val="002060"/>
                </a:solidFill>
                <a:latin typeface="Verlag Light" pitchFamily="2" charset="0"/>
              </a:rPr>
              <a:t>Mars Bleu 2021, dépistage du cancer colorectal, parlez-en à votre médecin.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Verlag Light" pitchFamily="2" charset="0"/>
              </a:rPr>
              <a:t>Mars Bleu 2021, mobilisons-nous pour le dépistage du cancer colorectal.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Verlag Light" pitchFamily="2" charset="0"/>
              </a:rPr>
              <a:t>Le Dépistage du Cancer colorectal, c’est tous les deux ans, pensez-y!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Verlag Light" pitchFamily="2" charset="0"/>
              </a:rPr>
              <a:t>Le Dépistage du Cancer colorectal, un test simple, facile, à réaliser chez soi et qui peut sauver la vie. Demander-le à votre médecin.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Verlag Light" pitchFamily="2" charset="0"/>
              </a:rPr>
              <a:t>Le Dépistage du Cancer colorectal, un test gratuit qui peut sauver la vie. Demandez-le à votre médecin.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Verlag Light" pitchFamily="2" charset="0"/>
              </a:rPr>
              <a:t>Le plus souvent, dépisté à temps, le cancer colorectal n’est pas méchant.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Verlag Light" pitchFamily="2" charset="0"/>
              </a:rPr>
              <a:t>La crise de la COVID-19 ne doit pas vous empêcher de faire votre test de dépistage du cancer colorectal. </a:t>
            </a:r>
            <a:endParaRPr lang="fr-FR" sz="2000" dirty="0">
              <a:solidFill>
                <a:srgbClr val="002060"/>
              </a:solidFill>
              <a:latin typeface="Verlag Light" pitchFamily="2" charset="0"/>
            </a:endParaRPr>
          </a:p>
          <a:p>
            <a:pPr lvl="2"/>
            <a:endParaRPr lang="fr-FR" dirty="0">
              <a:solidFill>
                <a:srgbClr val="002060"/>
              </a:solidFill>
              <a:latin typeface="Verlag Bold" pitchFamily="50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01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DC81DFF-6830-4A2E-87A5-8A8E5F095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5" y="517423"/>
            <a:ext cx="8596668" cy="860400"/>
          </a:xfrm>
        </p:spPr>
        <p:txBody>
          <a:bodyPr/>
          <a:lstStyle/>
          <a:p>
            <a:r>
              <a:rPr lang="fr-FR" b="1" dirty="0">
                <a:solidFill>
                  <a:srgbClr val="871454"/>
                </a:solidFill>
                <a:latin typeface="Verlag Light" pitchFamily="2" charset="0"/>
              </a:rPr>
              <a:t>Image signature mail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447EC6C-30FB-42ED-BBF1-D49495CF2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5" y="947623"/>
            <a:ext cx="3638579" cy="21362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A0E35A1-260C-40DB-8CBF-D15E6648D9A9}"/>
              </a:ext>
            </a:extLst>
          </p:cNvPr>
          <p:cNvSpPr txBox="1"/>
          <p:nvPr/>
        </p:nvSpPr>
        <p:spPr>
          <a:xfrm>
            <a:off x="963085" y="3244334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871454"/>
                </a:solidFill>
                <a:latin typeface="Verlag Light" pitchFamily="2" charset="0"/>
              </a:rPr>
              <a:t>Bannière web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B7C4485-D70E-4683-9F83-1B26A84C5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" y="3659386"/>
            <a:ext cx="97536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1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Liens </a:t>
            </a:r>
            <a:r>
              <a:rPr lang="fr-FR" sz="2800" dirty="0" smtClean="0">
                <a:solidFill>
                  <a:schemeClr val="accent2"/>
                </a:solidFill>
              </a:rPr>
              <a:t>vidéos:</a:t>
            </a:r>
            <a:r>
              <a:rPr lang="fr-FR" sz="2800" dirty="0">
                <a:solidFill>
                  <a:schemeClr val="accent2"/>
                </a:solidFill>
              </a:rPr>
              <a:t/>
            </a:r>
            <a:br>
              <a:rPr lang="fr-FR" sz="2800" dirty="0">
                <a:solidFill>
                  <a:schemeClr val="accent2"/>
                </a:solidFill>
              </a:rPr>
            </a:br>
            <a:endParaRPr lang="fr-FR" sz="2800" dirty="0">
              <a:solidFill>
                <a:schemeClr val="accent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77334" y="2160589"/>
            <a:ext cx="8981016" cy="3880773"/>
          </a:xfrm>
        </p:spPr>
        <p:txBody>
          <a:bodyPr/>
          <a:lstStyle/>
          <a:p>
            <a:r>
              <a:rPr lang="fr-FR" dirty="0" smtClean="0">
                <a:hlinkClick r:id="rId2"/>
              </a:rPr>
              <a:t>Dépistage </a:t>
            </a:r>
            <a:r>
              <a:rPr lang="fr-FR" dirty="0">
                <a:hlinkClick r:id="rId2"/>
              </a:rPr>
              <a:t>du cancer colorectal </a:t>
            </a:r>
            <a:r>
              <a:rPr lang="fr-FR" dirty="0" smtClean="0">
                <a:hlinkClick r:id="rId2"/>
              </a:rPr>
              <a:t>: qui </a:t>
            </a:r>
            <a:r>
              <a:rPr lang="fr-FR" dirty="0">
                <a:hlinkClick r:id="rId2"/>
              </a:rPr>
              <a:t>? </a:t>
            </a:r>
            <a:r>
              <a:rPr lang="fr-FR" dirty="0" smtClean="0">
                <a:hlinkClick r:id="rId2"/>
              </a:rPr>
              <a:t>Quand </a:t>
            </a:r>
            <a:r>
              <a:rPr lang="fr-FR" dirty="0">
                <a:hlinkClick r:id="rId2"/>
              </a:rPr>
              <a:t>? Comment ? (version sous-titrée</a:t>
            </a:r>
            <a:r>
              <a:rPr lang="fr-FR" dirty="0" smtClean="0">
                <a:hlinkClick r:id="rId2"/>
              </a:rPr>
              <a:t>)</a:t>
            </a:r>
            <a:r>
              <a:rPr lang="fr-FR" dirty="0"/>
              <a:t>: https://</a:t>
            </a:r>
            <a:r>
              <a:rPr lang="fr-FR" dirty="0" smtClean="0"/>
              <a:t>www.youtube.com/watch?v=uO9gBwoSG9k&amp;feature=emb_logo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hlinkClick r:id="rId3"/>
              </a:rPr>
              <a:t>Cancer colorectal : pourquoi se faire dépister ? (version sous-titrée</a:t>
            </a:r>
            <a:r>
              <a:rPr lang="fr-FR" dirty="0" smtClean="0">
                <a:hlinkClick r:id="rId3"/>
              </a:rPr>
              <a:t>)</a:t>
            </a:r>
            <a:r>
              <a:rPr lang="fr-FR" dirty="0"/>
              <a:t>:https://www.youtube.com/watch?v=hDjB83TTkQ8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97931" y="197004"/>
            <a:ext cx="10061552" cy="605884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871454"/>
                </a:solidFill>
              </a:rPr>
              <a:t>Visuels à télécharger sur notre site internet: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Dr XXX CRCRC-Oc responsable de site territorial du XXX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30" y="1928425"/>
            <a:ext cx="2767716" cy="393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40" y="1928425"/>
            <a:ext cx="2778451" cy="393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" y="1928425"/>
            <a:ext cx="2779845" cy="393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2" descr="Résultat de recherche d'images pour &quot;depistage du cancer colorectal flyer&quot;"/>
          <p:cNvSpPr>
            <a:spLocks noChangeAspect="1" noChangeArrowheads="1"/>
          </p:cNvSpPr>
          <p:nvPr/>
        </p:nvSpPr>
        <p:spPr bwMode="auto">
          <a:xfrm>
            <a:off x="10738082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070" y="1928425"/>
            <a:ext cx="1910729" cy="393626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44834" y="1179951"/>
            <a:ext cx="956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871454"/>
                </a:solidFill>
              </a:rPr>
              <a:t>Cliquez-là: </a:t>
            </a:r>
            <a:r>
              <a:rPr lang="fr-FR" dirty="0">
                <a:solidFill>
                  <a:schemeClr val="tx2"/>
                </a:solidFill>
                <a:hlinkClick r:id="rId6"/>
              </a:rPr>
              <a:t>http://occitanie-depistagecancer.fr/outils-a-telecharger/</a:t>
            </a:r>
            <a:r>
              <a:rPr lang="fr-FR" dirty="0">
                <a:solidFill>
                  <a:schemeClr val="tx2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9376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Personnalisé 1">
      <a:dk1>
        <a:sysClr val="windowText" lastClr="000000"/>
      </a:dk1>
      <a:lt1>
        <a:sysClr val="window" lastClr="FFFFFF"/>
      </a:lt1>
      <a:dk2>
        <a:srgbClr val="548BB7"/>
      </a:dk2>
      <a:lt2>
        <a:srgbClr val="EBDDC3"/>
      </a:lt2>
      <a:accent1>
        <a:srgbClr val="05316C"/>
      </a:accent1>
      <a:accent2>
        <a:srgbClr val="871454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2100</TotalTime>
  <Words>585</Words>
  <Application>Microsoft Office PowerPoint</Application>
  <PresentationFormat>Grand écran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Trebuchet MS</vt:lpstr>
      <vt:lpstr>Verlag Bold</vt:lpstr>
      <vt:lpstr>Verlag Light</vt:lpstr>
      <vt:lpstr>Wingdings</vt:lpstr>
      <vt:lpstr>Wingdings 3</vt:lpstr>
      <vt:lpstr>Facette</vt:lpstr>
      <vt:lpstr>Présentation PowerPoint</vt:lpstr>
      <vt:lpstr>MARS BLEU Le mois de sensibilisation au dépistage du cancer colorectal.</vt:lpstr>
      <vt:lpstr>Relais de la campagne de sensibilisation au dépistage du cancer colorectal. </vt:lpstr>
      <vt:lpstr>Article pour votre gazette.  </vt:lpstr>
      <vt:lpstr>Présentation PowerPoint</vt:lpstr>
      <vt:lpstr>Campagne sur panneaux lumineux:  « 7 phrases clés » pour faire passer le message du dépistage.   </vt:lpstr>
      <vt:lpstr>Présentation PowerPoint</vt:lpstr>
      <vt:lpstr>Liens vidéos: </vt:lpstr>
      <vt:lpstr>Visuels à télécharger sur notre site internet:</vt:lpstr>
      <vt:lpstr>Merci pour votre implication </vt:lpstr>
    </vt:vector>
  </TitlesOfParts>
  <Company>Edipoles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Communication/Sensibilisation</dc:title>
  <dc:creator>Faustine BEMBA</dc:creator>
  <cp:lastModifiedBy>Faustine BEMBA</cp:lastModifiedBy>
  <cp:revision>65</cp:revision>
  <cp:lastPrinted>2019-09-12T14:58:43Z</cp:lastPrinted>
  <dcterms:created xsi:type="dcterms:W3CDTF">2019-09-12T08:50:46Z</dcterms:created>
  <dcterms:modified xsi:type="dcterms:W3CDTF">2021-02-16T12:50:54Z</dcterms:modified>
</cp:coreProperties>
</file>